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0" r:id="rId11"/>
    <p:sldId id="265" r:id="rId12"/>
    <p:sldId id="279" r:id="rId13"/>
    <p:sldId id="280" r:id="rId14"/>
    <p:sldId id="266" r:id="rId15"/>
    <p:sldId id="267" r:id="rId16"/>
    <p:sldId id="268" r:id="rId17"/>
    <p:sldId id="278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83A5D3-D6B7-49DC-ACDE-ED31186481C7}" type="datetimeFigureOut">
              <a:rPr lang="hu-HU" smtClean="0"/>
              <a:pPr/>
              <a:t>2017. 02. 03.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C83D5E-0C37-4958-A027-8809D5BABF0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828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Komlói Fekete Láng Érdekvédelmi Egyesület </a:t>
            </a:r>
            <a:endParaRPr lang="hu-H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1469788_398291216941240_89712554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357430"/>
            <a:ext cx="5678135" cy="33004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Az egyesület munkássága képekben</a:t>
            </a:r>
            <a:endParaRPr lang="hu-H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13754132_1092600770809521_603982456939047012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3429024" cy="2268533"/>
          </a:xfrm>
        </p:spPr>
      </p:pic>
      <p:pic>
        <p:nvPicPr>
          <p:cNvPr id="5" name="Kép 4" descr="14022287_1107483355987929_384018993398728724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142985"/>
            <a:ext cx="2214578" cy="2357454"/>
          </a:xfrm>
          <a:prstGeom prst="rect">
            <a:avLst/>
          </a:prstGeom>
        </p:spPr>
      </p:pic>
      <p:pic>
        <p:nvPicPr>
          <p:cNvPr id="6" name="Kép 5" descr="13726726_1092600614142870_601268658798350434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214422"/>
            <a:ext cx="1962150" cy="3071834"/>
          </a:xfrm>
          <a:prstGeom prst="rect">
            <a:avLst/>
          </a:prstGeom>
        </p:spPr>
      </p:pic>
      <p:pic>
        <p:nvPicPr>
          <p:cNvPr id="7" name="Kép 6" descr="13697249_1092600680809530_5334485028739830801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714752"/>
            <a:ext cx="1607342" cy="2922440"/>
          </a:xfrm>
          <a:prstGeom prst="rect">
            <a:avLst/>
          </a:prstGeom>
        </p:spPr>
      </p:pic>
      <p:pic>
        <p:nvPicPr>
          <p:cNvPr id="8" name="Kép 7" descr="vöröskereszt_feketelang-400x3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78619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Intézményekkel való </a:t>
            </a:r>
            <a:r>
              <a:rPr lang="hu-HU" sz="3600" i="1" dirty="0" err="1" smtClean="0">
                <a:latin typeface="Times New Roman" pitchFamily="18" charset="0"/>
                <a:cs typeface="Times New Roman" pitchFamily="18" charset="0"/>
              </a:rPr>
              <a:t>együttmükődés</a:t>
            </a:r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2016 óta újabb támogató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Vörös Kereszt Baranya Megyei Szervezet figyelt fel az egyesület áldozatos munkájára.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200 fő részére adomány osztás az együttműködés keretében</a:t>
            </a:r>
          </a:p>
          <a:p>
            <a:pPr lvl="2">
              <a:buFont typeface="Wingdings" pitchFamily="2" charset="2"/>
              <a:buChar char="v"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Cipő, bébiétel, ruha,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85762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 smtClean="0"/>
              <a:t>Egyesület oktató tevékenysége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Tanulást segítő délutáni foglalkozások szervezése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meglévő szolgáltatások változatlan színvonalon történő biztosítása és kibővítése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Cigány néptánc oktatás, gitár és hegedű oktatás 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Szabadidő hasznos eltöltése végett sport és kézműves foglalkozások lebonyolítása 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Tanórám kívül tehetséggondozás szaktanárok segítségével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Hagyomány ápoló és kultúra megőrző programok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Oktatás, tanulás képekben</a:t>
            </a:r>
            <a:endParaRPr lang="hu-HU" dirty="0"/>
          </a:p>
        </p:txBody>
      </p:sp>
      <p:pic>
        <p:nvPicPr>
          <p:cNvPr id="5" name="Kép 4" descr="11216247_1671380589742148_638201752706449252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643050"/>
            <a:ext cx="1714497" cy="2857495"/>
          </a:xfrm>
          <a:prstGeom prst="rect">
            <a:avLst/>
          </a:prstGeom>
        </p:spPr>
      </p:pic>
      <p:pic>
        <p:nvPicPr>
          <p:cNvPr id="6" name="Kép 5" descr="11407076_1640594049487469_685207750887868423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14818"/>
            <a:ext cx="3011994" cy="2643182"/>
          </a:xfrm>
          <a:prstGeom prst="rect">
            <a:avLst/>
          </a:prstGeom>
        </p:spPr>
      </p:pic>
      <p:pic>
        <p:nvPicPr>
          <p:cNvPr id="7" name="Kép 6" descr="12523889_1730497913830415_266898529311907602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643050"/>
            <a:ext cx="3643338" cy="2714644"/>
          </a:xfrm>
          <a:prstGeom prst="rect">
            <a:avLst/>
          </a:prstGeom>
        </p:spPr>
      </p:pic>
      <p:pic>
        <p:nvPicPr>
          <p:cNvPr id="8" name="Kép 7" descr="13465973_1755332684680271_756913993564937948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964761"/>
            <a:ext cx="3857652" cy="2893239"/>
          </a:xfrm>
          <a:prstGeom prst="rect">
            <a:avLst/>
          </a:prstGeom>
        </p:spPr>
      </p:pic>
      <p:pic>
        <p:nvPicPr>
          <p:cNvPr id="11" name="Kép 10" descr="11986962_1671718123041728_546344333879975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786190"/>
            <a:ext cx="3571868" cy="2678901"/>
          </a:xfrm>
          <a:prstGeom prst="rect">
            <a:avLst/>
          </a:prstGeom>
        </p:spPr>
      </p:pic>
      <p:pic>
        <p:nvPicPr>
          <p:cNvPr id="4" name="Tartalom helye 3" descr="10426232_1633671583513049_1963186548428464246_n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28596" y="1643050"/>
            <a:ext cx="2000264" cy="2678178"/>
          </a:xfrm>
        </p:spPr>
      </p:pic>
      <p:pic>
        <p:nvPicPr>
          <p:cNvPr id="13" name="Kép 12" descr="12631561_1707226766157530_7721664255586216166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9902" y="1714488"/>
            <a:ext cx="9203902" cy="514351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Az egyesület ideológiája </a:t>
            </a:r>
            <a:endParaRPr lang="hu-H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Orsós Ferenc elmondása alapján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Tradicionalizmus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általános értékei szerint való működés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Hagyomány tisztelet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Hűség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Ragaszkodás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Múlt értékeinek kiemelt jelentőséget tulajdonító szemlélet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Az egyesület felépítése, szakemberei, munkája</a:t>
            </a:r>
            <a:endParaRPr lang="hu-H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Személyzeti infrastruktúra: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 fő közösségi asszisztens: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				 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Szociális és kulturális feladatok dokumentációjának és adminisztrációjának az elvégzése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Ifjúsággal kapcsolatos feladatok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Hátrányos helyzetű fiatalok beilleszkedésének a segítése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Iroda koordinátor: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Irodai munkálatok elvégzése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Dokumentáció, adminisztráció irányítása, felügyelete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Tánc tanár: </a:t>
            </a:r>
          </a:p>
          <a:p>
            <a:pPr>
              <a:buFont typeface="Wingdings" pitchFamily="2" charset="2"/>
              <a:buChar char="q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Cigány néptánc tanítása, művészetek befogadására nevelés, hagyományőrzés, pozitív élményekhez való hozzájutás segítése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Az egyesület felépítése, szakemberei, munkája II.</a:t>
            </a:r>
            <a:endParaRPr lang="hu-H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Pályázatíró: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Pályázati lehetőségek nyomon követése, pályázatok elkészítése, pályázati utó munkálatok elvégzése</a:t>
            </a:r>
          </a:p>
          <a:p>
            <a:pPr>
              <a:buFont typeface="Wingdings" pitchFamily="2" charset="2"/>
              <a:buChar char="q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Tanoda program ideje alatt: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Mentor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Tanulók személyiségének a megismerése, önismeret fejlesztése, reális önértékelés kialakítása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Folyamatos kapcsolattartás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mentorálltal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és a szüleikkel</a:t>
            </a:r>
          </a:p>
          <a:p>
            <a:pPr>
              <a:buFont typeface="Wingdings" pitchFamily="2" charset="2"/>
              <a:buChar char="q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Pedagógusok 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Tanórák utáni személyre szabott foglalkozás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Leszakadás megakadályozása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Ismeretanyag megfelelő elsajátításában való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segígtségnyújtás</a:t>
            </a:r>
            <a:endParaRPr lang="hu-HU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2143140"/>
          </a:xfrm>
        </p:spPr>
        <p:txBody>
          <a:bodyPr>
            <a:normAutofit/>
          </a:bodyPr>
          <a:lstStyle/>
          <a:p>
            <a:r>
              <a:rPr lang="hu-HU" sz="4400" i="1" dirty="0" smtClean="0">
                <a:latin typeface="Times New Roman" pitchFamily="18" charset="0"/>
                <a:cs typeface="Times New Roman" pitchFamily="18" charset="0"/>
              </a:rPr>
              <a:t>Köszönöm a Figyelmet! </a:t>
            </a:r>
            <a:endParaRPr lang="hu-H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b="1" i="1" dirty="0" smtClean="0">
                <a:latin typeface="Times New Roman" pitchFamily="18" charset="0"/>
                <a:cs typeface="Times New Roman" pitchFamily="18" charset="0"/>
              </a:rPr>
              <a:t>Készítette :</a:t>
            </a:r>
          </a:p>
          <a:p>
            <a:endParaRPr lang="hu-H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civilszervezetek jelentősége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civilszervezetek szerepe a mindennapokban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Egyre nagyobb teret nyernek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Alapszolgáltatások és a szakszolgáltatásokban való részvétel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Kb. 5000 civilszervezet nyújt szociális ellátást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Fekete Láng Egyesület jelentősége 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Rugalmasabban és jobban tud reagálni a helyi problémákra, szükségletekre</a:t>
            </a:r>
          </a:p>
          <a:p>
            <a:pPr>
              <a:buFont typeface="Wingdings" pitchFamily="2" charset="2"/>
              <a:buChar char="§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 Fekete Láng Érdekvédelmi Egyesület bemutatása I. 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2400" dirty="0" smtClean="0"/>
              <a:t>2008-ban kezdte meg a működését</a:t>
            </a:r>
          </a:p>
          <a:p>
            <a:pPr>
              <a:buFont typeface="Wingdings" pitchFamily="2" charset="2"/>
              <a:buChar char="§"/>
            </a:pPr>
            <a:r>
              <a:rPr lang="hu-HU" sz="2400" dirty="0" smtClean="0"/>
              <a:t>Elnöke : </a:t>
            </a:r>
            <a:r>
              <a:rPr lang="hu-HU" sz="2400" b="1" i="1" dirty="0" smtClean="0"/>
              <a:t>Orsós Ferenc </a:t>
            </a:r>
            <a:r>
              <a:rPr lang="hu-HU" sz="2400" b="1" i="1" dirty="0" err="1" smtClean="0"/>
              <a:t>Gogen</a:t>
            </a:r>
            <a:r>
              <a:rPr lang="hu-HU" sz="2400" b="1" i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400" dirty="0" smtClean="0"/>
              <a:t>Célja, Feladata :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Roma hagyomány és kultúra megőrzése, ápolása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Hátrányos, halmozottan hátrányos roma fiatalok felzárkóztatása 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Saját tánccsoporttal rendelkezik:  Komlói Fekete Láng Tánccsoport </a:t>
            </a:r>
            <a:r>
              <a:rPr lang="hu-HU" dirty="0" smtClean="0">
                <a:sym typeface="Wingdings" pitchFamily="2" charset="2"/>
              </a:rPr>
              <a:t>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>
                <a:sym typeface="Wingdings" pitchFamily="2" charset="2"/>
              </a:rPr>
              <a:t>Roma autentikus folklór ( nyelv, tánc, zene) ápolása, terjesztése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>
                <a:sym typeface="Wingdings" pitchFamily="2" charset="2"/>
              </a:rPr>
              <a:t>Számos elismerés:  2012 POSZT fődíj, 2016 POSZT különdíj</a:t>
            </a:r>
          </a:p>
          <a:p>
            <a:pPr lvl="1">
              <a:buFont typeface="Wingdings" pitchFamily="2" charset="2"/>
              <a:buChar char="§"/>
            </a:pPr>
            <a:endParaRPr lang="hu-HU" sz="2000" dirty="0" smtClean="0"/>
          </a:p>
          <a:p>
            <a:pPr lvl="1">
              <a:buFont typeface="Wingdings" pitchFamily="2" charset="2"/>
              <a:buChar char="§"/>
            </a:pPr>
            <a:endParaRPr lang="hu-H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A Komlói Fekete Láng Tánccsoport</a:t>
            </a:r>
            <a:endParaRPr lang="hu-H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11221888_625181400918886_26748042411561970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3595976" cy="209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7085_496229223814105_639253485326678687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285860"/>
            <a:ext cx="4190996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1011193_345414162228946_7114682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4159949" cy="235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10616551_496228910480803_819606194261024250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000504"/>
            <a:ext cx="4571990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 descr="13920719_750501985053493_8184667255905247769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500174"/>
            <a:ext cx="7143768" cy="53578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Komlói Fekete Láng Bemutatása II.</a:t>
            </a:r>
            <a:endParaRPr lang="hu-H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2014 Tevékenységi kör bővítése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Tanoda program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Komlói roma és/vagy hátrányos helyzetű fiatalok és családok integrációjának az előmozdítása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Szociális hátrányok enyhítése, mérséklése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Együttműködés az iskolákkal és a szülőkkel</a:t>
            </a:r>
          </a:p>
          <a:p>
            <a:pPr marL="1307592" lvl="2" indent="-457200">
              <a:buFont typeface="Wingdings" pitchFamily="2" charset="2"/>
              <a:buChar char="v"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Évfolyam ismétlések csökkentése</a:t>
            </a:r>
          </a:p>
          <a:p>
            <a:pPr marL="1307592" lvl="2" indent="-457200">
              <a:buFont typeface="Wingdings" pitchFamily="2" charset="2"/>
              <a:buChar char="v"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Tovább tanulási esélyek növelése </a:t>
            </a:r>
          </a:p>
          <a:p>
            <a:pPr marL="1307592" lvl="2" indent="-457200"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1307592" lvl="2" indent="-457200">
              <a:buFont typeface="Wingdings" pitchFamily="2" charset="2"/>
              <a:buChar char="q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Projekt 30 millió Ft támogatottságú volt  és 25 hátrányos helyzetű tanuló felzárkózását segítette elő .</a:t>
            </a:r>
          </a:p>
          <a:p>
            <a:pPr marL="1307592" lvl="2" indent="-457200"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Tanoda Program képekben</a:t>
            </a:r>
            <a:endParaRPr lang="hu-H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10421273_1635924403287767_35386441103720159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2000232" cy="272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 descr="11407076_1640594049487469_685207750887868423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643050"/>
            <a:ext cx="276223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12003262_1671380673075473_898301086143719480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714488"/>
            <a:ext cx="2905113" cy="174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12032210_1673507836196090_111859282057853911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14884"/>
            <a:ext cx="2857487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20140115_romatanoda_009-300x16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3643314"/>
            <a:ext cx="2857500" cy="1600200"/>
          </a:xfrm>
          <a:prstGeom prst="rect">
            <a:avLst/>
          </a:prstGeom>
        </p:spPr>
      </p:pic>
      <p:pic>
        <p:nvPicPr>
          <p:cNvPr id="9" name="Kép 8" descr="13895217_1771351006411772_3477760827135567932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3643314"/>
            <a:ext cx="2571768" cy="2761306"/>
          </a:xfrm>
          <a:prstGeom prst="rect">
            <a:avLst/>
          </a:prstGeom>
        </p:spPr>
      </p:pic>
      <p:pic>
        <p:nvPicPr>
          <p:cNvPr id="10" name="Kép 9" descr="10644869_1525380237675518_2132837652505547707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5339967"/>
            <a:ext cx="2024045" cy="151803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Az egyesület fenntartója, finanszírozása, jogállása</a:t>
            </a:r>
            <a:endParaRPr lang="hu-H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Jogállását tekintve: egyesület</a:t>
            </a:r>
          </a:p>
          <a:p>
            <a:pP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Elnöke, vezetője : Orsós Ferenc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Gogen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571744"/>
            <a:ext cx="1991413" cy="30003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Az egyesület fenntartója, </a:t>
            </a:r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finnanszírozása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jogállása II.</a:t>
            </a:r>
            <a:br>
              <a:rPr lang="hu-HU" sz="3600" dirty="0" smtClean="0">
                <a:latin typeface="Times New Roman" pitchFamily="18" charset="0"/>
                <a:cs typeface="Times New Roman" pitchFamily="18" charset="0"/>
              </a:rPr>
            </a:b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Orsós Ferenc a hazai roma politika meghatározó személye</a:t>
            </a:r>
          </a:p>
          <a:p>
            <a:pP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Immáron 6.-ik ciklusát kezdte meg a politikai életben</a:t>
            </a:r>
          </a:p>
          <a:p>
            <a:pP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2014. októbere óta a Baranya Megyei Cigány Kisebbségi Önkormányzat elnöki posztját tölti be.</a:t>
            </a:r>
          </a:p>
          <a:p>
            <a:pPr>
              <a:buFont typeface="Wingdings" pitchFamily="2" charset="2"/>
              <a:buChar char="§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fenntartása részben saját, részben pedig az Emberi Erőforrás Minisztériuma által adott működési támogatásból valósul meg.</a:t>
            </a:r>
          </a:p>
          <a:p>
            <a:pPr>
              <a:buFont typeface="Wingdings" pitchFamily="2" charset="2"/>
              <a:buChar char="§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Intézményekkel való együttműködés</a:t>
            </a:r>
            <a:endParaRPr lang="hu-H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Fontosabb partnerségi kapcsolatok: 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Magyar Élelmiszer Bankkal való megállapodás</a:t>
            </a:r>
          </a:p>
          <a:p>
            <a:pPr lvl="2">
              <a:buFont typeface="Wingdings" pitchFamily="2" charset="2"/>
              <a:buChar char="Ø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Közel 5 tonna élelmiszer megmentése és eljutatása a legszegényebb réteghez</a:t>
            </a:r>
          </a:p>
          <a:p>
            <a:pPr lvl="2"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Komlói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Tesco-val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való együttműködés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letölté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00306"/>
            <a:ext cx="3305175" cy="1119191"/>
          </a:xfrm>
          <a:prstGeom prst="rect">
            <a:avLst/>
          </a:prstGeom>
        </p:spPr>
      </p:pic>
      <p:pic>
        <p:nvPicPr>
          <p:cNvPr id="5" name="Kép 4" descr="letölté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857760"/>
            <a:ext cx="1643050" cy="16430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484</Words>
  <Application>Microsoft Office PowerPoint</Application>
  <PresentationFormat>Diavetítés a képernyőre (4:3 oldalarány)</PresentationFormat>
  <Paragraphs>89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Book Antiqua</vt:lpstr>
      <vt:lpstr>Lucida Sans</vt:lpstr>
      <vt:lpstr>Times New Roman</vt:lpstr>
      <vt:lpstr>Wingdings</vt:lpstr>
      <vt:lpstr>Wingdings 2</vt:lpstr>
      <vt:lpstr>Wingdings 3</vt:lpstr>
      <vt:lpstr>Hegycsúcs</vt:lpstr>
      <vt:lpstr>A Komlói Fekete Láng Érdekvédelmi Egyesület </vt:lpstr>
      <vt:lpstr>A civilszervezetek jelentősége  </vt:lpstr>
      <vt:lpstr>A Fekete Láng Érdekvédelmi Egyesület bemutatása I. </vt:lpstr>
      <vt:lpstr>A Komlói Fekete Láng Tánccsoport</vt:lpstr>
      <vt:lpstr>Komlói Fekete Láng Bemutatása II.</vt:lpstr>
      <vt:lpstr>A Tanoda Program képekben</vt:lpstr>
      <vt:lpstr>Az egyesület fenntartója, finanszírozása, jogállása</vt:lpstr>
      <vt:lpstr>Az egyesület fenntartója, finnanszírozása jogállása II. </vt:lpstr>
      <vt:lpstr>Intézményekkel való együttműködés</vt:lpstr>
      <vt:lpstr>Az egyesület munkássága képekben</vt:lpstr>
      <vt:lpstr>Intézményekkel való együttmükődés II.</vt:lpstr>
      <vt:lpstr>Egyesület oktató tevékenysége</vt:lpstr>
      <vt:lpstr>Oktatás, tanulás képekben</vt:lpstr>
      <vt:lpstr>Az egyesület ideológiája </vt:lpstr>
      <vt:lpstr>Az egyesület felépítése, szakemberei, munkája</vt:lpstr>
      <vt:lpstr>Az egyesület felépítése, szakemberei, munkája II.</vt:lpstr>
      <vt:lpstr>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Komlói Fekete Láng Érdekvédelmi Egyesület</dc:title>
  <dc:creator>Balogh Tamás</dc:creator>
  <cp:lastModifiedBy>Jelenszkyné dr. Fábián Ildikó Dr.</cp:lastModifiedBy>
  <cp:revision>47</cp:revision>
  <dcterms:created xsi:type="dcterms:W3CDTF">2016-12-05T17:30:02Z</dcterms:created>
  <dcterms:modified xsi:type="dcterms:W3CDTF">2017-02-03T07:52:59Z</dcterms:modified>
</cp:coreProperties>
</file>