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98" r:id="rId3"/>
    <p:sldId id="306" r:id="rId4"/>
    <p:sldId id="305" r:id="rId5"/>
    <p:sldId id="308" r:id="rId6"/>
    <p:sldId id="309" r:id="rId7"/>
    <p:sldId id="310" r:id="rId8"/>
    <p:sldId id="297" r:id="rId9"/>
    <p:sldId id="296" r:id="rId10"/>
    <p:sldId id="302" r:id="rId11"/>
    <p:sldId id="303" r:id="rId12"/>
    <p:sldId id="311" r:id="rId13"/>
    <p:sldId id="295" r:id="rId1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8" autoAdjust="0"/>
    <p:restoredTop sz="94660"/>
  </p:normalViewPr>
  <p:slideViewPr>
    <p:cSldViewPr>
      <p:cViewPr>
        <p:scale>
          <a:sx n="94" d="100"/>
          <a:sy n="94" d="100"/>
        </p:scale>
        <p:origin x="-71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BE41CB4-7726-43CA-9259-6C4128E958C0}" type="datetimeFigureOut">
              <a:rPr lang="hu-HU"/>
              <a:pPr>
                <a:defRPr/>
              </a:pPr>
              <a:t>2017.02.02.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44E018E-C3E2-4D92-92D5-C3E363F9E5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73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D4F6C5-0C3F-4271-890D-18BD9AEDEA72}" type="slidenum">
              <a:rPr lang="hu-HU" altLang="hu-HU"/>
              <a:pPr eaLnBrk="1" hangingPunct="1"/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1BFBD1-13B0-4ED9-9A8C-CE755B2B00CB}" type="slidenum">
              <a:rPr lang="hu-HU" altLang="hu-HU"/>
              <a:pPr eaLnBrk="1" hangingPunct="1"/>
              <a:t>13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ED485-3F77-44E5-A3E0-92929239B5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77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2C796-EAB8-4E4D-A8E9-01DCBC784B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5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E6F90-9F78-45A8-9906-02EECDF371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64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E81F-CD7D-4B61-94AF-D0882C086C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54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7D29-ED78-427A-8A1D-9EF96417BD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3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22CB5-07DE-41F6-BFC5-FDE3BEE8A5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63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92123-5887-4C13-906B-C7262AA0D3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19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F54C6-F91A-4ABA-99DC-C09CAC4B90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23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D3952-A450-4925-872A-5EE26CCE2C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65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C70F-8EE5-4EAE-9144-2E804FE6B2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11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B6AAF-0DAC-4872-B2BC-54842D56E5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06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EEE1765-E955-45A0-A4BD-C0A68AB4C4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 dirty="0" smtClean="0"/>
          </a:p>
          <a:p>
            <a:pPr algn="ctr">
              <a:buFontTx/>
              <a:buNone/>
            </a:pPr>
            <a:r>
              <a:rPr lang="hu-HU" altLang="hu-HU" dirty="0" smtClean="0"/>
              <a:t>     	</a:t>
            </a:r>
            <a:r>
              <a:rPr lang="hu-HU" altLang="hu-HU" b="1" dirty="0" smtClean="0"/>
              <a:t>P</a:t>
            </a:r>
            <a:r>
              <a:rPr lang="hu-HU" altLang="hu-HU" sz="2800" b="1" dirty="0" smtClean="0"/>
              <a:t>ÉCS-NORMANDIA LIONS CLUB		 LIONS Suli Alternatív Napközi		</a:t>
            </a:r>
          </a:p>
          <a:p>
            <a:pPr>
              <a:buFontTx/>
              <a:buNone/>
            </a:pPr>
            <a:r>
              <a:rPr lang="hu-HU" altLang="hu-HU" sz="2800" b="1" dirty="0" smtClean="0"/>
              <a:t>    					</a:t>
            </a:r>
            <a:r>
              <a:rPr lang="hu-HU" altLang="hu-HU" b="1" dirty="0" smtClean="0"/>
              <a:t>	</a:t>
            </a:r>
            <a:endParaRPr lang="hu-HU" altLang="hu-HU" sz="2000" b="1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248"/>
            <a:ext cx="3024336" cy="2681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65104"/>
          </a:xfrm>
        </p:spPr>
        <p:txBody>
          <a:bodyPr/>
          <a:lstStyle/>
          <a:p>
            <a:pPr marL="0" indent="0" algn="ctr">
              <a:buNone/>
            </a:pPr>
            <a:r>
              <a:rPr lang="hu-HU" sz="2600" b="1" dirty="0" smtClean="0"/>
              <a:t>Pótvizsga felkészítő minden augusztusban</a:t>
            </a:r>
          </a:p>
          <a:p>
            <a:pPr marL="0" indent="0">
              <a:buNone/>
            </a:pPr>
            <a:endParaRPr lang="hu-HU" sz="1000" dirty="0" smtClean="0"/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2015-ben: 30 gyermek felkészítése 42 tárgyból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2016-ban: 21 gyermek felkészítése 35 tárgyból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Együttműködési megállapodás a </a:t>
            </a:r>
            <a:r>
              <a:rPr lang="hu-HU" sz="2400" dirty="0" err="1" smtClean="0"/>
              <a:t>PTE-vel</a:t>
            </a:r>
            <a:r>
              <a:rPr lang="hu-HU" sz="2400" dirty="0" smtClean="0"/>
              <a:t>   Kiscsoportos </a:t>
            </a:r>
            <a:r>
              <a:rPr lang="hu-HU" sz="2400" dirty="0"/>
              <a:t>(2-3 </a:t>
            </a:r>
            <a:r>
              <a:rPr lang="hu-HU" sz="2400" dirty="0" smtClean="0"/>
              <a:t>fős) korrepetálások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A gyermekek 90%-a a vizsgát sikeresen teljesítette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602746" cy="3456384"/>
          </a:xfrm>
        </p:spPr>
      </p:pic>
    </p:spTree>
    <p:extLst>
      <p:ext uri="{BB962C8B-B14F-4D97-AF65-F5344CB8AC3E}">
        <p14:creationId xmlns:p14="http://schemas.microsoft.com/office/powerpoint/2010/main" val="5519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5256584" cy="4853136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/>
              <a:t>Pótvizsgázó gyermekek és kihívások széles köre</a:t>
            </a:r>
          </a:p>
          <a:p>
            <a:pPr marL="0" indent="0" algn="ctr">
              <a:buNone/>
            </a:pPr>
            <a:endParaRPr lang="hu-HU" sz="1000" b="1" dirty="0" smtClean="0"/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Tanulási nehézség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Sajátos nevelési </a:t>
            </a:r>
            <a:r>
              <a:rPr lang="hu-HU" sz="2200" dirty="0" smtClean="0"/>
              <a:t>igény</a:t>
            </a:r>
            <a:endParaRPr lang="hu-HU" sz="2200" dirty="0" smtClean="0"/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Családi tragédia miatti bukás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Volt aki már mindenfajta </a:t>
            </a:r>
            <a:r>
              <a:rPr lang="hu-HU" sz="2200" dirty="0" smtClean="0"/>
              <a:t>devianciával </a:t>
            </a:r>
            <a:r>
              <a:rPr lang="hu-HU" sz="2200" dirty="0" smtClean="0"/>
              <a:t>találkozott 13 évesen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Volt aki csak kamaszkori szárnyait bontogatta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Volt aki 5 tárgyból vizsgázott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Volt aki </a:t>
            </a:r>
            <a:r>
              <a:rPr lang="hu-HU" sz="2200" dirty="0" smtClean="0"/>
              <a:t>10-ig számolt </a:t>
            </a:r>
            <a:r>
              <a:rPr lang="hu-HU" sz="2200" dirty="0" smtClean="0"/>
              <a:t>angolul </a:t>
            </a:r>
            <a:r>
              <a:rPr lang="hu-HU" sz="2200" dirty="0" smtClean="0">
                <a:sym typeface="Wingdings" pitchFamily="2" charset="2"/>
              </a:rPr>
              <a:t> </a:t>
            </a:r>
            <a:r>
              <a:rPr lang="hu-HU" sz="2200" dirty="0" smtClean="0">
                <a:sym typeface="Wingdings" pitchFamily="2" charset="2"/>
              </a:rPr>
              <a:t>600 szavas szókincs + </a:t>
            </a:r>
            <a:r>
              <a:rPr lang="hu-HU" sz="2200" dirty="0">
                <a:sym typeface="Wingdings" pitchFamily="2" charset="2"/>
              </a:rPr>
              <a:t>5</a:t>
            </a:r>
            <a:r>
              <a:rPr lang="hu-HU" sz="2200" dirty="0" smtClean="0">
                <a:sym typeface="Wingdings" pitchFamily="2" charset="2"/>
              </a:rPr>
              <a:t> </a:t>
            </a:r>
            <a:r>
              <a:rPr lang="hu-HU" sz="2200" dirty="0" smtClean="0">
                <a:sym typeface="Wingdings" pitchFamily="2" charset="2"/>
              </a:rPr>
              <a:t>igeidő felépítése</a:t>
            </a:r>
            <a:endParaRPr lang="hu-HU" sz="2200" dirty="0" smtClean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466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6872"/>
            <a:ext cx="4512501" cy="3384376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hu-HU" sz="2600" b="1" dirty="0" smtClean="0"/>
              <a:t>A korrepetitorok szerepe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Felelősségvállalás</a:t>
            </a:r>
            <a:endParaRPr lang="hu-HU" sz="2200" dirty="0"/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A gyermek egy hónapig rá van bízva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A tananyag átadása mellett ösztönzés, motiválás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/>
              <a:t>Felelősségvállalás – a gyermek részéről is </a:t>
            </a:r>
            <a:r>
              <a:rPr lang="hu-HU" sz="2200" dirty="0" smtClean="0">
                <a:sym typeface="Wingdings" pitchFamily="2" charset="2"/>
              </a:rPr>
              <a:t> ez tartást ad  önbecsülést  és önbizalmat</a:t>
            </a:r>
          </a:p>
          <a:p>
            <a:pPr>
              <a:buFont typeface="Wingdings" pitchFamily="2" charset="2"/>
              <a:buChar char="Ø"/>
            </a:pPr>
            <a:r>
              <a:rPr lang="hu-HU" sz="2200" dirty="0" smtClean="0">
                <a:sym typeface="Wingdings" pitchFamily="2" charset="2"/>
              </a:rPr>
              <a:t>Végsőkig érdemes kitartani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4653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altLang="hu-HU" dirty="0" smtClean="0"/>
              <a:t>     	</a:t>
            </a:r>
            <a:r>
              <a:rPr lang="hu-HU" altLang="hu-HU" sz="2800" b="1" dirty="0" smtClean="0"/>
              <a:t>	Köszönjük a figyelmet!					</a:t>
            </a:r>
          </a:p>
          <a:p>
            <a:pPr>
              <a:buFontTx/>
              <a:buNone/>
              <a:defRPr/>
            </a:pPr>
            <a:r>
              <a:rPr lang="hu-HU" altLang="hu-HU" sz="2800" b="1" dirty="0" smtClean="0"/>
              <a:t>    					</a:t>
            </a:r>
            <a:r>
              <a:rPr lang="hu-HU" altLang="hu-HU" b="1" dirty="0" smtClean="0"/>
              <a:t>	</a:t>
            </a:r>
            <a:endParaRPr lang="hu-HU" altLang="hu-HU" sz="2000" b="1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24" y="2276872"/>
            <a:ext cx="3199284" cy="426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4360" y="908720"/>
            <a:ext cx="8229600" cy="864096"/>
          </a:xfrm>
        </p:spPr>
        <p:txBody>
          <a:bodyPr/>
          <a:lstStyle/>
          <a:p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A LIONS Suli Alternatív Napközi</a:t>
            </a:r>
            <a:endParaRPr lang="hu-H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1772816"/>
            <a:ext cx="4032448" cy="4525963"/>
          </a:xfrm>
        </p:spPr>
        <p:txBody>
          <a:bodyPr/>
          <a:lstStyle/>
          <a:p>
            <a:pPr>
              <a:buFontTx/>
              <a:buNone/>
              <a:defRPr/>
            </a:pPr>
            <a:endParaRPr lang="hu-H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Működése: 2010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január 1-től</a:t>
            </a: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12 - 14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általános iskolás</a:t>
            </a:r>
          </a:p>
          <a:p>
            <a:pPr marL="0" indent="0">
              <a:buNone/>
              <a:defRPr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     (8-14 éves)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gyermek   </a:t>
            </a:r>
          </a:p>
          <a:p>
            <a:pPr marL="0" indent="0">
              <a:buNone/>
              <a:defRPr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   felkészítése a másnapi iskolára</a:t>
            </a: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Kiemelt célok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Korrepetálás, tanulmányi felzárkóztatás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Játék, szabadidő tartalmas eltöltése</a:t>
            </a:r>
          </a:p>
          <a:p>
            <a:pPr>
              <a:buFont typeface="Wingdings" pitchFamily="2" charset="2"/>
              <a:buChar char="Ø"/>
              <a:defRPr/>
            </a:pPr>
            <a:endParaRPr lang="hu-H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hu-H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3600400" cy="2817705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93194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hu-HU" sz="2600" b="1" dirty="0" smtClean="0">
                <a:latin typeface="Times New Roman" pitchFamily="18" charset="0"/>
                <a:cs typeface="Times New Roman" pitchFamily="18" charset="0"/>
              </a:rPr>
              <a:t>A napközi személyi háttere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 napközi vezető, 1 segítő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önkéntesek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széleskörű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bevonása: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özépiskolás önkéntesek – szerződés 10 iskolával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egyetemista gyakornokok - PTE Partnerintézménye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yugdíjas pedagógusok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LIONS tagok egyedi adományokkal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segítenek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384376" cy="253828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35" y="4005064"/>
            <a:ext cx="2978477" cy="22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6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/>
              <a:t>A </a:t>
            </a:r>
            <a:r>
              <a:rPr lang="hu-HU" b="1" dirty="0" smtClean="0"/>
              <a:t>napközink célcsoportjai</a:t>
            </a:r>
            <a:endParaRPr lang="hu-HU" b="1" dirty="0"/>
          </a:p>
          <a:p>
            <a:pPr marL="0" indent="0" algn="ctr">
              <a:buNone/>
            </a:pPr>
            <a:endParaRPr lang="hu-HU" sz="1000" b="1" dirty="0"/>
          </a:p>
          <a:p>
            <a:pPr>
              <a:buFont typeface="Wingdings" pitchFamily="2" charset="2"/>
              <a:buChar char="Ø"/>
            </a:pPr>
            <a:r>
              <a:rPr lang="hu-HU" sz="2400" dirty="0"/>
              <a:t>tanulási nehézséggel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/>
              <a:t>magatartási-beilleszkedési zavarral és/vagy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/>
              <a:t>szociális hátrányokkal küszködő gyermekek</a:t>
            </a:r>
          </a:p>
          <a:p>
            <a:pPr>
              <a:buFont typeface="Wingdings" pitchFamily="2" charset="2"/>
              <a:buChar char="Ø"/>
            </a:pPr>
            <a:endParaRPr lang="hu-HU" sz="1000" dirty="0"/>
          </a:p>
          <a:p>
            <a:pPr>
              <a:buFont typeface="Wingdings" pitchFamily="2" charset="2"/>
              <a:buChar char="Ø"/>
            </a:pPr>
            <a:r>
              <a:rPr lang="hu-HU" sz="2400" dirty="0"/>
              <a:t>A napközi nem az egész napos iskolával „konkurál”, hanem ahhoz </a:t>
            </a:r>
            <a:r>
              <a:rPr lang="hu-HU" sz="2400" dirty="0" smtClean="0"/>
              <a:t>illeszkedve alkot egy </a:t>
            </a:r>
            <a:r>
              <a:rPr lang="hu-HU" sz="2400" dirty="0"/>
              <a:t>teljes </a:t>
            </a:r>
            <a:r>
              <a:rPr lang="hu-HU" sz="2400" dirty="0" smtClean="0"/>
              <a:t>rendszert.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168352" cy="2376264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30778"/>
            <a:ext cx="3384376" cy="253828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2143334" cy="30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4">
            <a:off x="4616901" y="1601870"/>
            <a:ext cx="4122515" cy="30918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tanulás mellett…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713">
            <a:off x="215443" y="1647219"/>
            <a:ext cx="4219167" cy="3164375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42" y="4077072"/>
            <a:ext cx="3404835" cy="2553626"/>
          </a:xfrm>
        </p:spPr>
      </p:pic>
    </p:spTree>
    <p:extLst>
      <p:ext uri="{BB962C8B-B14F-4D97-AF65-F5344CB8AC3E}">
        <p14:creationId xmlns:p14="http://schemas.microsoft.com/office/powerpoint/2010/main" val="2438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 tanulás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mellett 2.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80453" cy="306034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38600" cy="3028950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69640"/>
            <a:ext cx="3710568" cy="27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 tanulás mellett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340768"/>
            <a:ext cx="3984443" cy="2988332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032448" cy="35905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12" y="3578710"/>
            <a:ext cx="2257895" cy="301052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33571"/>
            <a:ext cx="3503349" cy="262751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2794636" cy="20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/>
              <a:t>Nyári táborok </a:t>
            </a:r>
          </a:p>
          <a:p>
            <a:pPr marL="0" indent="0" algn="ctr">
              <a:buNone/>
            </a:pPr>
            <a:endParaRPr lang="hu-HU" sz="1000" dirty="0" smtClean="0"/>
          </a:p>
          <a:p>
            <a:pPr>
              <a:buFont typeface="Wingdings" pitchFamily="2" charset="2"/>
              <a:buChar char="Ø"/>
            </a:pPr>
            <a:r>
              <a:rPr lang="hu-HU" sz="2400" dirty="0" err="1" smtClean="0"/>
              <a:t>Kultúraktív</a:t>
            </a:r>
            <a:r>
              <a:rPr lang="hu-HU" sz="2400" dirty="0" smtClean="0"/>
              <a:t> Egyesülettel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Pécs városának játékos – interaktív megismerése   </a:t>
            </a:r>
            <a:r>
              <a:rPr lang="hu-HU" sz="2400" i="1" dirty="0" smtClean="0"/>
              <a:t>(a Pécs Gyerekeknek könyv alapján)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Tematikus napok (vallási, kulturális, történelmi, a város működése, Mecsek)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80 gyermek táboroztatása évente</a:t>
            </a:r>
          </a:p>
          <a:p>
            <a:pPr marL="0" indent="0" algn="ctr">
              <a:buNone/>
            </a:pPr>
            <a:endParaRPr lang="hu-HU" sz="24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83" y="1412776"/>
            <a:ext cx="2736304" cy="2052228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80" y="4456008"/>
            <a:ext cx="2796203" cy="20971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07" y="3140968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5112568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600" b="1" dirty="0" smtClean="0"/>
              <a:t>        Hidak a Szórványba</a:t>
            </a:r>
          </a:p>
          <a:p>
            <a:pPr marL="0" indent="0">
              <a:buNone/>
            </a:pPr>
            <a:r>
              <a:rPr lang="hu-HU" sz="2400" dirty="0" smtClean="0"/>
              <a:t>                </a:t>
            </a:r>
            <a:r>
              <a:rPr lang="hu-HU" sz="2600" b="1" dirty="0" smtClean="0"/>
              <a:t>nyári táborok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Határon túli magyarországi gyermekek tábora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/>
              <a:t>8</a:t>
            </a:r>
            <a:r>
              <a:rPr lang="hu-HU" sz="2400" dirty="0" smtClean="0"/>
              <a:t> erdélyi magyar gyermek </a:t>
            </a:r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</a:t>
            </a:r>
            <a:r>
              <a:rPr lang="hu-HU" sz="2400" dirty="0"/>
              <a:t>8</a:t>
            </a:r>
            <a:r>
              <a:rPr lang="hu-HU" sz="2400" dirty="0" smtClean="0"/>
              <a:t> vajdasági magyar gyermek</a:t>
            </a:r>
          </a:p>
          <a:p>
            <a:pPr marL="0" indent="0">
              <a:buNone/>
            </a:pPr>
            <a:r>
              <a:rPr lang="hu-HU" sz="2400" dirty="0" smtClean="0"/>
              <a:t>    8 kárpátaljai magyar gyermek</a:t>
            </a:r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8 pécsi gyermek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Különböző országok</a:t>
            </a:r>
          </a:p>
          <a:p>
            <a:pPr marL="0" indent="0">
              <a:buNone/>
            </a:pPr>
            <a:r>
              <a:rPr lang="hu-HU" sz="2400" dirty="0" smtClean="0"/>
              <a:t>    határon túli magyarjainak a</a:t>
            </a:r>
          </a:p>
          <a:p>
            <a:pPr marL="0" indent="0">
              <a:buNone/>
            </a:pPr>
            <a:r>
              <a:rPr lang="hu-HU" sz="2400" dirty="0" smtClean="0"/>
              <a:t>    találkozása az anyaországban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17947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317</Words>
  <Application>Microsoft Office PowerPoint</Application>
  <PresentationFormat>Diavetítés a képernyőre (4:3 oldalarány)</PresentationFormat>
  <Paragraphs>71</Paragraphs>
  <Slides>13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Alapértelmezett terv</vt:lpstr>
      <vt:lpstr>PowerPoint bemutató</vt:lpstr>
      <vt:lpstr>A LIONS Suli Alternatív Napközi</vt:lpstr>
      <vt:lpstr>PowerPoint bemutató</vt:lpstr>
      <vt:lpstr>PowerPoint bemutató</vt:lpstr>
      <vt:lpstr>A tanulás mellett…</vt:lpstr>
      <vt:lpstr>A tanulás mellett 2.</vt:lpstr>
      <vt:lpstr>A tanulás mellett 3. 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Próba cím</dc:title>
  <dc:creator>Tóth Gergely Dániel</dc:creator>
  <cp:lastModifiedBy>Napközi</cp:lastModifiedBy>
  <cp:revision>121</cp:revision>
  <dcterms:created xsi:type="dcterms:W3CDTF">2006-11-19T16:27:42Z</dcterms:created>
  <dcterms:modified xsi:type="dcterms:W3CDTF">2017-02-02T16:51:31Z</dcterms:modified>
</cp:coreProperties>
</file>